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slide" Target="slides/slide6.xml"/><Relationship Id="rId10" Type="http://schemas.openxmlformats.org/officeDocument/2006/relationships/slide" Target="slides/slide5.xml"/><Relationship Id="rId12" Type="http://schemas.openxmlformats.org/officeDocument/2006/relationships/slide" Target="slides/slide7.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f9495e7506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f9495e7506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2f9495e7506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2f9495e7506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2f9495e7506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2f9495e7506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2f9495e7506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2f9495e7506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2f9495e7506_0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2f9495e7506_0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2f9495e7506_0_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2f9495e7506_0_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0"/>
              </a:spcBef>
              <a:spcAft>
                <a:spcPts val="0"/>
              </a:spcAft>
              <a:buClr>
                <a:schemeClr val="dk1"/>
              </a:buClr>
              <a:buSzPts val="1400"/>
              <a:buChar char="○"/>
              <a:defRPr>
                <a:solidFill>
                  <a:schemeClr val="dk1"/>
                </a:solidFill>
              </a:defRPr>
            </a:lvl2pPr>
            <a:lvl3pPr indent="-317500" lvl="2" marL="1371600">
              <a:spcBef>
                <a:spcPts val="0"/>
              </a:spcBef>
              <a:spcAft>
                <a:spcPts val="0"/>
              </a:spcAft>
              <a:buClr>
                <a:schemeClr val="dk1"/>
              </a:buClr>
              <a:buSzPts val="1400"/>
              <a:buChar char="■"/>
              <a:defRPr>
                <a:solidFill>
                  <a:schemeClr val="dk1"/>
                </a:solidFill>
              </a:defRPr>
            </a:lvl3pPr>
            <a:lvl4pPr indent="-317500" lvl="3" marL="1828800">
              <a:spcBef>
                <a:spcPts val="0"/>
              </a:spcBef>
              <a:spcAft>
                <a:spcPts val="0"/>
              </a:spcAft>
              <a:buClr>
                <a:schemeClr val="dk1"/>
              </a:buClr>
              <a:buSzPts val="1400"/>
              <a:buChar char="●"/>
              <a:defRPr>
                <a:solidFill>
                  <a:schemeClr val="dk1"/>
                </a:solidFill>
              </a:defRPr>
            </a:lvl4pPr>
            <a:lvl5pPr indent="-317500" lvl="4" marL="2286000">
              <a:spcBef>
                <a:spcPts val="0"/>
              </a:spcBef>
              <a:spcAft>
                <a:spcPts val="0"/>
              </a:spcAft>
              <a:buClr>
                <a:schemeClr val="dk1"/>
              </a:buClr>
              <a:buSzPts val="1400"/>
              <a:buChar char="○"/>
              <a:defRPr>
                <a:solidFill>
                  <a:schemeClr val="dk1"/>
                </a:solidFill>
              </a:defRPr>
            </a:lvl5pPr>
            <a:lvl6pPr indent="-317500" lvl="5" marL="2743200">
              <a:spcBef>
                <a:spcPts val="0"/>
              </a:spcBef>
              <a:spcAft>
                <a:spcPts val="0"/>
              </a:spcAft>
              <a:buClr>
                <a:schemeClr val="dk1"/>
              </a:buClr>
              <a:buSzPts val="1400"/>
              <a:buChar char="■"/>
              <a:defRPr>
                <a:solidFill>
                  <a:schemeClr val="dk1"/>
                </a:solidFill>
              </a:defRPr>
            </a:lvl6pPr>
            <a:lvl7pPr indent="-317500" lvl="6" marL="3200400">
              <a:spcBef>
                <a:spcPts val="0"/>
              </a:spcBef>
              <a:spcAft>
                <a:spcPts val="0"/>
              </a:spcAft>
              <a:buClr>
                <a:schemeClr val="dk1"/>
              </a:buClr>
              <a:buSzPts val="1400"/>
              <a:buChar char="●"/>
              <a:defRPr>
                <a:solidFill>
                  <a:schemeClr val="dk1"/>
                </a:solidFill>
              </a:defRPr>
            </a:lvl7pPr>
            <a:lvl8pPr indent="-317500" lvl="7" marL="3657600">
              <a:spcBef>
                <a:spcPts val="0"/>
              </a:spcBef>
              <a:spcAft>
                <a:spcPts val="0"/>
              </a:spcAft>
              <a:buClr>
                <a:schemeClr val="dk1"/>
              </a:buClr>
              <a:buSzPts val="1400"/>
              <a:buChar char="○"/>
              <a:defRPr>
                <a:solidFill>
                  <a:schemeClr val="dk1"/>
                </a:solidFill>
              </a:defRPr>
            </a:lvl8pPr>
            <a:lvl9pPr indent="-317500" lvl="8" marL="4114800">
              <a:spcBef>
                <a:spcPts val="0"/>
              </a:spcBef>
              <a:spcAft>
                <a:spcPts val="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0"/>
              </a:spcBef>
              <a:spcAft>
                <a:spcPts val="0"/>
              </a:spcAft>
              <a:buClr>
                <a:schemeClr val="lt2"/>
              </a:buClr>
              <a:buSzPts val="1400"/>
              <a:buChar char="○"/>
              <a:defRPr>
                <a:solidFill>
                  <a:schemeClr val="lt2"/>
                </a:solidFill>
              </a:defRPr>
            </a:lvl2pPr>
            <a:lvl3pPr indent="-317500" lvl="2" marL="1371600">
              <a:lnSpc>
                <a:spcPct val="115000"/>
              </a:lnSpc>
              <a:spcBef>
                <a:spcPts val="0"/>
              </a:spcBef>
              <a:spcAft>
                <a:spcPts val="0"/>
              </a:spcAft>
              <a:buClr>
                <a:schemeClr val="lt2"/>
              </a:buClr>
              <a:buSzPts val="1400"/>
              <a:buChar char="■"/>
              <a:defRPr>
                <a:solidFill>
                  <a:schemeClr val="lt2"/>
                </a:solidFill>
              </a:defRPr>
            </a:lvl3pPr>
            <a:lvl4pPr indent="-317500" lvl="3" marL="1828800">
              <a:lnSpc>
                <a:spcPct val="115000"/>
              </a:lnSpc>
              <a:spcBef>
                <a:spcPts val="0"/>
              </a:spcBef>
              <a:spcAft>
                <a:spcPts val="0"/>
              </a:spcAft>
              <a:buClr>
                <a:schemeClr val="lt2"/>
              </a:buClr>
              <a:buSzPts val="1400"/>
              <a:buChar char="●"/>
              <a:defRPr>
                <a:solidFill>
                  <a:schemeClr val="lt2"/>
                </a:solidFill>
              </a:defRPr>
            </a:lvl4pPr>
            <a:lvl5pPr indent="-317500" lvl="4" marL="2286000">
              <a:lnSpc>
                <a:spcPct val="115000"/>
              </a:lnSpc>
              <a:spcBef>
                <a:spcPts val="0"/>
              </a:spcBef>
              <a:spcAft>
                <a:spcPts val="0"/>
              </a:spcAft>
              <a:buClr>
                <a:schemeClr val="lt2"/>
              </a:buClr>
              <a:buSzPts val="1400"/>
              <a:buChar char="○"/>
              <a:defRPr>
                <a:solidFill>
                  <a:schemeClr val="lt2"/>
                </a:solidFill>
              </a:defRPr>
            </a:lvl5pPr>
            <a:lvl6pPr indent="-317500" lvl="5" marL="2743200">
              <a:lnSpc>
                <a:spcPct val="115000"/>
              </a:lnSpc>
              <a:spcBef>
                <a:spcPts val="0"/>
              </a:spcBef>
              <a:spcAft>
                <a:spcPts val="0"/>
              </a:spcAft>
              <a:buClr>
                <a:schemeClr val="lt2"/>
              </a:buClr>
              <a:buSzPts val="1400"/>
              <a:buChar char="■"/>
              <a:defRPr>
                <a:solidFill>
                  <a:schemeClr val="lt2"/>
                </a:solidFill>
              </a:defRPr>
            </a:lvl6pPr>
            <a:lvl7pPr indent="-317500" lvl="6" marL="3200400">
              <a:lnSpc>
                <a:spcPct val="115000"/>
              </a:lnSpc>
              <a:spcBef>
                <a:spcPts val="0"/>
              </a:spcBef>
              <a:spcAft>
                <a:spcPts val="0"/>
              </a:spcAft>
              <a:buClr>
                <a:schemeClr val="lt2"/>
              </a:buClr>
              <a:buSzPts val="1400"/>
              <a:buChar char="●"/>
              <a:defRPr>
                <a:solidFill>
                  <a:schemeClr val="lt2"/>
                </a:solidFill>
              </a:defRPr>
            </a:lvl7pPr>
            <a:lvl8pPr indent="-317500" lvl="7" marL="3657600">
              <a:lnSpc>
                <a:spcPct val="115000"/>
              </a:lnSpc>
              <a:spcBef>
                <a:spcPts val="0"/>
              </a:spcBef>
              <a:spcAft>
                <a:spcPts val="0"/>
              </a:spcAft>
              <a:buClr>
                <a:schemeClr val="lt2"/>
              </a:buClr>
              <a:buSzPts val="1400"/>
              <a:buChar char="○"/>
              <a:defRPr>
                <a:solidFill>
                  <a:schemeClr val="lt2"/>
                </a:solidFill>
              </a:defRPr>
            </a:lvl8pPr>
            <a:lvl9pPr indent="-317500" lvl="8" marL="4114800">
              <a:lnSpc>
                <a:spcPct val="115000"/>
              </a:lnSpc>
              <a:spcBef>
                <a:spcPts val="0"/>
              </a:spcBef>
              <a:spcAft>
                <a:spcPts val="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 Id="rId4" Type="http://schemas.openxmlformats.org/officeDocument/2006/relationships/image" Target="../media/image3.png"/><Relationship Id="rId5"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Product Research</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sdmay25-25</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Project Overview</a:t>
            </a:r>
            <a:endParaRPr/>
          </a:p>
        </p:txBody>
      </p:sp>
      <p:sp>
        <p:nvSpPr>
          <p:cNvPr id="61" name="Google Shape;61;p14"/>
          <p:cNvSpPr txBox="1"/>
          <p:nvPr>
            <p:ph idx="1" type="body"/>
          </p:nvPr>
        </p:nvSpPr>
        <p:spPr>
          <a:xfrm>
            <a:off x="311700" y="1152475"/>
            <a:ext cx="52494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Website and cross-platform mobile app to make public posts with clothing items</a:t>
            </a:r>
            <a:endParaRPr/>
          </a:p>
          <a:p>
            <a:pPr indent="-342900" lvl="0" marL="457200" rtl="0" algn="l">
              <a:spcBef>
                <a:spcPts val="0"/>
              </a:spcBef>
              <a:spcAft>
                <a:spcPts val="0"/>
              </a:spcAft>
              <a:buSzPts val="1800"/>
              <a:buChar char="●"/>
            </a:pPr>
            <a:r>
              <a:rPr lang="en"/>
              <a:t>View details about the clothing items in the images</a:t>
            </a:r>
            <a:endParaRPr/>
          </a:p>
          <a:p>
            <a:pPr indent="-342900" lvl="0" marL="457200" rtl="0" algn="l">
              <a:spcBef>
                <a:spcPts val="0"/>
              </a:spcBef>
              <a:spcAft>
                <a:spcPts val="0"/>
              </a:spcAft>
              <a:buSzPts val="1800"/>
              <a:buChar char="●"/>
            </a:pPr>
            <a:r>
              <a:rPr lang="en"/>
              <a:t>Get the best deal by comparing the price of the item at various retailers</a:t>
            </a:r>
            <a:endParaRPr/>
          </a:p>
          <a:p>
            <a:pPr indent="0" lvl="0" marL="0" rtl="0" algn="l">
              <a:spcBef>
                <a:spcPts val="1200"/>
              </a:spcBef>
              <a:spcAft>
                <a:spcPts val="1200"/>
              </a:spcAft>
              <a:buNone/>
            </a:pPr>
            <a:r>
              <a:t/>
            </a:r>
            <a:endParaRPr/>
          </a:p>
        </p:txBody>
      </p:sp>
      <p:pic>
        <p:nvPicPr>
          <p:cNvPr id="62" name="Google Shape;62;p14"/>
          <p:cNvPicPr preferRelativeResize="0"/>
          <p:nvPr/>
        </p:nvPicPr>
        <p:blipFill>
          <a:blip r:embed="rId3">
            <a:alphaModFix/>
          </a:blip>
          <a:stretch>
            <a:fillRect/>
          </a:stretch>
        </p:blipFill>
        <p:spPr>
          <a:xfrm>
            <a:off x="6276574" y="535700"/>
            <a:ext cx="1880981" cy="4033176"/>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Problem Statement</a:t>
            </a:r>
            <a:endParaRPr/>
          </a:p>
        </p:txBody>
      </p:sp>
      <p:sp>
        <p:nvSpPr>
          <p:cNvPr id="68" name="Google Shape;68;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77500" lnSpcReduction="20000"/>
          </a:bodyPr>
          <a:lstStyle/>
          <a:p>
            <a:pPr indent="0" lvl="0" marL="0" rtl="0" algn="l">
              <a:spcBef>
                <a:spcPts val="0"/>
              </a:spcBef>
              <a:spcAft>
                <a:spcPts val="0"/>
              </a:spcAft>
              <a:buNone/>
            </a:pPr>
            <a:r>
              <a:rPr lang="en"/>
              <a:t>In today's fashion industry, consumers face a time-consuming process when searching for clothing items. Finding inspiration, identifying specific products, and discovering the best places to purchase them often requires navigating multiple platforms, websites, and reviews. This disjointed experience creates frustration and inefficiency for users who want a seamless way to explore fashion trends, find detailed product information, and make informed purchase decisions.</a:t>
            </a:r>
            <a:endParaRPr/>
          </a:p>
          <a:p>
            <a:pPr indent="0" lvl="0" marL="0" rtl="0" algn="l">
              <a:spcBef>
                <a:spcPts val="1200"/>
              </a:spcBef>
              <a:spcAft>
                <a:spcPts val="0"/>
              </a:spcAft>
              <a:buNone/>
            </a:pPr>
            <a:r>
              <a:rPr lang="en"/>
              <a:t>Consumers need a unified solution that combines the social aspects of fashion inspiration with a streamlined shopping experience, all while providing accurate product details, pricing, reviews, and purchase options. Additionally, the ability to discover similar products based on user preferences is lacking in many existing solutions.</a:t>
            </a:r>
            <a:endParaRPr/>
          </a:p>
          <a:p>
            <a:pPr indent="0" lvl="0" marL="0" rtl="0" algn="l">
              <a:spcBef>
                <a:spcPts val="1200"/>
              </a:spcBef>
              <a:spcAft>
                <a:spcPts val="0"/>
              </a:spcAft>
              <a:buNone/>
            </a:pPr>
            <a:r>
              <a:rPr lang="en"/>
              <a:t>DripDrop aims to address this problem by offering a social media-inspired platform where users can share and explore fashion items, access relevant product information, and easily connect with purchase options—all in one place.</a:t>
            </a:r>
            <a:endParaRPr/>
          </a:p>
          <a:p>
            <a:pPr indent="0" lvl="0" marL="0" rtl="0" algn="l">
              <a:spcBef>
                <a:spcPts val="120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Related Products</a:t>
            </a:r>
            <a:endParaRPr/>
          </a:p>
        </p:txBody>
      </p:sp>
      <p:sp>
        <p:nvSpPr>
          <p:cNvPr id="74" name="Google Shape;74;p16"/>
          <p:cNvSpPr txBox="1"/>
          <p:nvPr>
            <p:ph idx="1" type="body"/>
          </p:nvPr>
        </p:nvSpPr>
        <p:spPr>
          <a:xfrm>
            <a:off x="311700" y="1152475"/>
            <a:ext cx="23601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a:t>Honey</a:t>
            </a:r>
            <a:endParaRPr b="1"/>
          </a:p>
          <a:p>
            <a:pPr indent="0" lvl="0" marL="0" rtl="0" algn="l">
              <a:spcBef>
                <a:spcPts val="1200"/>
              </a:spcBef>
              <a:spcAft>
                <a:spcPts val="1200"/>
              </a:spcAft>
              <a:buNone/>
            </a:pPr>
            <a:r>
              <a:rPr lang="en" sz="1400"/>
              <a:t>Online shopping tool for coupons and price comparisons</a:t>
            </a:r>
            <a:endParaRPr sz="1400"/>
          </a:p>
        </p:txBody>
      </p:sp>
      <p:sp>
        <p:nvSpPr>
          <p:cNvPr id="75" name="Google Shape;75;p16"/>
          <p:cNvSpPr txBox="1"/>
          <p:nvPr>
            <p:ph idx="1" type="body"/>
          </p:nvPr>
        </p:nvSpPr>
        <p:spPr>
          <a:xfrm>
            <a:off x="3391950" y="1152475"/>
            <a:ext cx="23601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a:t>ShopSavvy</a:t>
            </a:r>
            <a:endParaRPr b="1"/>
          </a:p>
          <a:p>
            <a:pPr indent="0" lvl="0" marL="0" rtl="0" algn="l">
              <a:spcBef>
                <a:spcPts val="1200"/>
              </a:spcBef>
              <a:spcAft>
                <a:spcPts val="1200"/>
              </a:spcAft>
              <a:buNone/>
            </a:pPr>
            <a:r>
              <a:rPr lang="en" sz="1400"/>
              <a:t>Online shopping tool for price comparison and price tracking</a:t>
            </a:r>
            <a:endParaRPr sz="1400"/>
          </a:p>
        </p:txBody>
      </p:sp>
      <p:sp>
        <p:nvSpPr>
          <p:cNvPr id="76" name="Google Shape;76;p16"/>
          <p:cNvSpPr txBox="1"/>
          <p:nvPr>
            <p:ph idx="1" type="body"/>
          </p:nvPr>
        </p:nvSpPr>
        <p:spPr>
          <a:xfrm>
            <a:off x="6472200" y="1152475"/>
            <a:ext cx="23601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a:t>LTK</a:t>
            </a:r>
            <a:endParaRPr b="1"/>
          </a:p>
          <a:p>
            <a:pPr indent="0" lvl="0" marL="0" rtl="0" algn="l">
              <a:lnSpc>
                <a:spcPct val="100000"/>
              </a:lnSpc>
              <a:spcBef>
                <a:spcPts val="1200"/>
              </a:spcBef>
              <a:spcAft>
                <a:spcPts val="0"/>
              </a:spcAft>
              <a:buNone/>
            </a:pPr>
            <a:r>
              <a:rPr lang="en" sz="1400">
                <a:latin typeface="Aptos"/>
                <a:ea typeface="Aptos"/>
                <a:cs typeface="Aptos"/>
                <a:sym typeface="Aptos"/>
              </a:rPr>
              <a:t>Allows users to shop for different styles/looks based on creator guided looks and product recommendations</a:t>
            </a:r>
            <a:endParaRPr b="1" sz="1400"/>
          </a:p>
        </p:txBody>
      </p:sp>
      <p:pic>
        <p:nvPicPr>
          <p:cNvPr id="77" name="Google Shape;77;p16"/>
          <p:cNvPicPr preferRelativeResize="0"/>
          <p:nvPr/>
        </p:nvPicPr>
        <p:blipFill>
          <a:blip r:embed="rId3">
            <a:alphaModFix/>
          </a:blip>
          <a:stretch>
            <a:fillRect/>
          </a:stretch>
        </p:blipFill>
        <p:spPr>
          <a:xfrm>
            <a:off x="920250" y="3368275"/>
            <a:ext cx="1143000" cy="1143000"/>
          </a:xfrm>
          <a:prstGeom prst="rect">
            <a:avLst/>
          </a:prstGeom>
          <a:noFill/>
          <a:ln>
            <a:noFill/>
          </a:ln>
        </p:spPr>
      </p:pic>
      <p:pic>
        <p:nvPicPr>
          <p:cNvPr id="78" name="Google Shape;78;p16"/>
          <p:cNvPicPr preferRelativeResize="0"/>
          <p:nvPr/>
        </p:nvPicPr>
        <p:blipFill>
          <a:blip r:embed="rId4">
            <a:alphaModFix/>
          </a:blip>
          <a:stretch>
            <a:fillRect/>
          </a:stretch>
        </p:blipFill>
        <p:spPr>
          <a:xfrm>
            <a:off x="4000500" y="3368275"/>
            <a:ext cx="1143000" cy="1143000"/>
          </a:xfrm>
          <a:prstGeom prst="rect">
            <a:avLst/>
          </a:prstGeom>
          <a:noFill/>
          <a:ln>
            <a:noFill/>
          </a:ln>
        </p:spPr>
      </p:pic>
      <p:pic>
        <p:nvPicPr>
          <p:cNvPr id="79" name="Google Shape;79;p16"/>
          <p:cNvPicPr preferRelativeResize="0"/>
          <p:nvPr/>
        </p:nvPicPr>
        <p:blipFill>
          <a:blip r:embed="rId5">
            <a:alphaModFix/>
          </a:blip>
          <a:stretch>
            <a:fillRect/>
          </a:stretch>
        </p:blipFill>
        <p:spPr>
          <a:xfrm>
            <a:off x="7080750" y="3368275"/>
            <a:ext cx="1143000" cy="1143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Market Gap</a:t>
            </a:r>
            <a:endParaRPr/>
          </a:p>
        </p:txBody>
      </p:sp>
      <p:sp>
        <p:nvSpPr>
          <p:cNvPr id="85" name="Google Shape;85;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Specialized Products</a:t>
            </a:r>
            <a:endParaRPr/>
          </a:p>
          <a:p>
            <a:pPr indent="-317500" lvl="1" marL="914400" rtl="0" algn="l">
              <a:spcBef>
                <a:spcPts val="0"/>
              </a:spcBef>
              <a:spcAft>
                <a:spcPts val="0"/>
              </a:spcAft>
              <a:buSzPts val="1400"/>
              <a:buChar char="○"/>
            </a:pPr>
            <a:r>
              <a:rPr lang="en"/>
              <a:t>No specialized products for specific online shopping aspects so everything is generalized with no specific features</a:t>
            </a:r>
            <a:endParaRPr/>
          </a:p>
          <a:p>
            <a:pPr indent="-317500" lvl="1" marL="914400" rtl="0" algn="l">
              <a:spcBef>
                <a:spcPts val="0"/>
              </a:spcBef>
              <a:spcAft>
                <a:spcPts val="0"/>
              </a:spcAft>
              <a:buSzPts val="1400"/>
              <a:buChar char="○"/>
            </a:pPr>
            <a:r>
              <a:rPr lang="en"/>
              <a:t>No dedicated apparel discount app exists</a:t>
            </a:r>
            <a:endParaRPr/>
          </a:p>
          <a:p>
            <a:pPr indent="-342900" lvl="0" marL="457200" rtl="0" algn="l">
              <a:spcBef>
                <a:spcPts val="0"/>
              </a:spcBef>
              <a:spcAft>
                <a:spcPts val="0"/>
              </a:spcAft>
              <a:buSzPts val="1800"/>
              <a:buChar char="●"/>
            </a:pPr>
            <a:r>
              <a:rPr lang="en"/>
              <a:t>Social Aspect</a:t>
            </a:r>
            <a:endParaRPr/>
          </a:p>
          <a:p>
            <a:pPr indent="-317500" lvl="1" marL="914400" rtl="0" algn="l">
              <a:spcBef>
                <a:spcPts val="0"/>
              </a:spcBef>
              <a:spcAft>
                <a:spcPts val="0"/>
              </a:spcAft>
              <a:buSzPts val="1400"/>
              <a:buChar char="○"/>
            </a:pPr>
            <a:r>
              <a:rPr lang="en"/>
              <a:t>General social media apps exist, but nothing specific to apparel where people can communicate with others</a:t>
            </a:r>
            <a:endParaRPr/>
          </a:p>
          <a:p>
            <a:pPr indent="-342900" lvl="0" marL="457200" rtl="0" algn="l">
              <a:spcBef>
                <a:spcPts val="0"/>
              </a:spcBef>
              <a:spcAft>
                <a:spcPts val="0"/>
              </a:spcAft>
              <a:buSzPts val="1800"/>
              <a:buChar char="●"/>
            </a:pPr>
            <a:r>
              <a:rPr lang="en"/>
              <a:t>Store Locator</a:t>
            </a:r>
            <a:endParaRPr/>
          </a:p>
          <a:p>
            <a:pPr indent="-317500" lvl="1" marL="914400" rtl="0" algn="l">
              <a:spcBef>
                <a:spcPts val="0"/>
              </a:spcBef>
              <a:spcAft>
                <a:spcPts val="0"/>
              </a:spcAft>
              <a:buSzPts val="1400"/>
              <a:buChar char="○"/>
            </a:pPr>
            <a:r>
              <a:rPr lang="en"/>
              <a:t>Store locators for apparel sales in the nearby area does not explicitly exist</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Product Ideas/Features</a:t>
            </a:r>
            <a:endParaRPr/>
          </a:p>
        </p:txBody>
      </p:sp>
      <p:sp>
        <p:nvSpPr>
          <p:cNvPr id="91" name="Google Shape;91;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a:t>DripDrop:</a:t>
            </a:r>
            <a:endParaRPr b="1"/>
          </a:p>
          <a:p>
            <a:pPr indent="-342900" lvl="0" marL="457200" rtl="0" algn="l">
              <a:spcBef>
                <a:spcPts val="1200"/>
              </a:spcBef>
              <a:spcAft>
                <a:spcPts val="0"/>
              </a:spcAft>
              <a:buSzPts val="1800"/>
              <a:buChar char="●"/>
            </a:pPr>
            <a:r>
              <a:rPr lang="en"/>
              <a:t>Price Comparison</a:t>
            </a:r>
            <a:endParaRPr/>
          </a:p>
          <a:p>
            <a:pPr indent="-342900" lvl="0" marL="457200" rtl="0" algn="l">
              <a:spcBef>
                <a:spcPts val="0"/>
              </a:spcBef>
              <a:spcAft>
                <a:spcPts val="0"/>
              </a:spcAft>
              <a:buSzPts val="1800"/>
              <a:buChar char="●"/>
            </a:pPr>
            <a:r>
              <a:rPr lang="en"/>
              <a:t>Web scraping to extract product information </a:t>
            </a:r>
            <a:endParaRPr/>
          </a:p>
          <a:p>
            <a:pPr indent="-342900" lvl="0" marL="457200" rtl="0" algn="l">
              <a:spcBef>
                <a:spcPts val="0"/>
              </a:spcBef>
              <a:spcAft>
                <a:spcPts val="0"/>
              </a:spcAft>
              <a:buSzPts val="1800"/>
              <a:buChar char="●"/>
            </a:pPr>
            <a:r>
              <a:rPr lang="en"/>
              <a:t>View price trends</a:t>
            </a:r>
            <a:endParaRPr/>
          </a:p>
          <a:p>
            <a:pPr indent="-342900" lvl="0" marL="457200" rtl="0" algn="l">
              <a:spcBef>
                <a:spcPts val="0"/>
              </a:spcBef>
              <a:spcAft>
                <a:spcPts val="0"/>
              </a:spcAft>
              <a:buSzPts val="1800"/>
              <a:buChar char="●"/>
            </a:pPr>
            <a:r>
              <a:rPr lang="en"/>
              <a:t>Use AI model to suggest similar products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Conclusion</a:t>
            </a:r>
            <a:endParaRPr/>
          </a:p>
        </p:txBody>
      </p:sp>
      <p:sp>
        <p:nvSpPr>
          <p:cNvPr id="97" name="Google Shape;97;p19"/>
          <p:cNvSpPr txBox="1"/>
          <p:nvPr>
            <p:ph idx="1" type="body"/>
          </p:nvPr>
        </p:nvSpPr>
        <p:spPr>
          <a:xfrm>
            <a:off x="311700" y="1152475"/>
            <a:ext cx="8520600" cy="3767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Unified platform to bridge the gap between clothing inspiration and shopping</a:t>
            </a:r>
            <a:endParaRPr/>
          </a:p>
          <a:p>
            <a:pPr indent="0" lvl="0" marL="0" rtl="0" algn="l">
              <a:spcBef>
                <a:spcPts val="1200"/>
              </a:spcBef>
              <a:spcAft>
                <a:spcPts val="0"/>
              </a:spcAft>
              <a:buNone/>
            </a:pPr>
            <a:r>
              <a:t/>
            </a:r>
            <a:endParaRPr/>
          </a:p>
          <a:p>
            <a:pPr indent="-342900" lvl="0" marL="457200" rtl="0" algn="l">
              <a:spcBef>
                <a:spcPts val="1200"/>
              </a:spcBef>
              <a:spcAft>
                <a:spcPts val="0"/>
              </a:spcAft>
              <a:buSzPts val="1800"/>
              <a:buChar char="●"/>
            </a:pPr>
            <a:r>
              <a:rPr lang="en"/>
              <a:t>Leverage modern technologies including AWS, React, and Typescript</a:t>
            </a:r>
            <a:endParaRPr/>
          </a:p>
          <a:p>
            <a:pPr indent="0" lvl="0" marL="0" rtl="0" algn="l">
              <a:spcBef>
                <a:spcPts val="1200"/>
              </a:spcBef>
              <a:spcAft>
                <a:spcPts val="0"/>
              </a:spcAft>
              <a:buNone/>
            </a:pPr>
            <a:r>
              <a:t/>
            </a:r>
            <a:endParaRPr/>
          </a:p>
          <a:p>
            <a:pPr indent="-342900" lvl="0" marL="457200" rtl="0" algn="l">
              <a:spcBef>
                <a:spcPts val="1200"/>
              </a:spcBef>
              <a:spcAft>
                <a:spcPts val="0"/>
              </a:spcAft>
              <a:buSzPts val="1800"/>
              <a:buChar char="●"/>
            </a:pPr>
            <a:r>
              <a:rPr lang="en"/>
              <a:t>Cross platform solution</a:t>
            </a:r>
            <a:endParaRPr/>
          </a:p>
        </p:txBody>
      </p:sp>
      <p:pic>
        <p:nvPicPr>
          <p:cNvPr id="98" name="Google Shape;98;p19"/>
          <p:cNvPicPr preferRelativeResize="0"/>
          <p:nvPr/>
        </p:nvPicPr>
        <p:blipFill>
          <a:blip r:embed="rId3">
            <a:alphaModFix/>
          </a:blip>
          <a:stretch>
            <a:fillRect/>
          </a:stretch>
        </p:blipFill>
        <p:spPr>
          <a:xfrm>
            <a:off x="4460001" y="2765576"/>
            <a:ext cx="2663649" cy="20054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